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67" r:id="rId4"/>
    <p:sldId id="268" r:id="rId5"/>
    <p:sldId id="258" r:id="rId6"/>
    <p:sldId id="277" r:id="rId7"/>
    <p:sldId id="259" r:id="rId8"/>
    <p:sldId id="260" r:id="rId9"/>
    <p:sldId id="278" r:id="rId10"/>
    <p:sldId id="273" r:id="rId11"/>
    <p:sldId id="261" r:id="rId12"/>
    <p:sldId id="274" r:id="rId13"/>
    <p:sldId id="262" r:id="rId14"/>
    <p:sldId id="275" r:id="rId15"/>
    <p:sldId id="276" r:id="rId16"/>
    <p:sldId id="263" r:id="rId17"/>
    <p:sldId id="264" r:id="rId18"/>
    <p:sldId id="279" r:id="rId19"/>
    <p:sldId id="265" r:id="rId20"/>
    <p:sldId id="2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311569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1521710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8C04CF4-E6C4-431B-BD61-035526F04406}"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73764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2035788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8C04CF4-E6C4-431B-BD61-035526F04406}"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133737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562442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1788486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1648981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2292643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558921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1399330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3722466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1500921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645146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3722449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10129-454D-4519-B2CF-39844FC2EF03}" type="datetimeFigureOut">
              <a:rPr lang="en-US" smtClean="0"/>
              <a:t>10/17/2018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8C04CF4-E6C4-431B-BD61-035526F04406}" type="slidenum">
              <a:rPr lang="en-US" smtClean="0"/>
              <a:t>‹#›</a:t>
            </a:fld>
            <a:endParaRPr lang="en-US" dirty="0"/>
          </a:p>
        </p:txBody>
      </p:sp>
    </p:spTree>
    <p:extLst>
      <p:ext uri="{BB962C8B-B14F-4D97-AF65-F5344CB8AC3E}">
        <p14:creationId xmlns:p14="http://schemas.microsoft.com/office/powerpoint/2010/main" val="1356483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2710129-454D-4519-B2CF-39844FC2EF03}" type="datetimeFigureOut">
              <a:rPr lang="en-US" smtClean="0"/>
              <a:t>10/17/2018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8C04CF4-E6C4-431B-BD61-035526F04406}" type="slidenum">
              <a:rPr lang="en-US" smtClean="0"/>
              <a:t>‹#›</a:t>
            </a:fld>
            <a:endParaRPr lang="en-US" dirty="0"/>
          </a:p>
        </p:txBody>
      </p:sp>
    </p:spTree>
    <p:extLst>
      <p:ext uri="{BB962C8B-B14F-4D97-AF65-F5344CB8AC3E}">
        <p14:creationId xmlns:p14="http://schemas.microsoft.com/office/powerpoint/2010/main" val="121545052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Speaking and Speaking Skills</a:t>
            </a:r>
            <a:endParaRPr lang="en-US" b="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172450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Interactive (Examples)</a:t>
            </a:r>
            <a:endParaRPr lang="en-US" b="1" dirty="0"/>
          </a:p>
        </p:txBody>
      </p:sp>
      <p:sp>
        <p:nvSpPr>
          <p:cNvPr id="3" name="Content Placeholder 2"/>
          <p:cNvSpPr>
            <a:spLocks noGrp="1"/>
          </p:cNvSpPr>
          <p:nvPr>
            <p:ph idx="1"/>
          </p:nvPr>
        </p:nvSpPr>
        <p:spPr/>
        <p:txBody>
          <a:bodyPr/>
          <a:lstStyle/>
          <a:p>
            <a:pPr algn="just" fontAlgn="base">
              <a:lnSpc>
                <a:spcPct val="150000"/>
              </a:lnSpc>
              <a:buFont typeface="Arial" panose="020B0604020202020204" pitchFamily="34" charset="0"/>
              <a:buChar char="•"/>
            </a:pPr>
            <a:r>
              <a:rPr lang="en-US" sz="2800" b="1" dirty="0" smtClean="0">
                <a:solidFill>
                  <a:schemeClr val="tx1"/>
                </a:solidFill>
              </a:rPr>
              <a:t>face-to-face </a:t>
            </a:r>
            <a:r>
              <a:rPr lang="en-US" sz="2800" b="1" dirty="0">
                <a:solidFill>
                  <a:schemeClr val="tx1"/>
                </a:solidFill>
              </a:rPr>
              <a:t>conversations </a:t>
            </a:r>
          </a:p>
          <a:p>
            <a:pPr algn="just" fontAlgn="base">
              <a:lnSpc>
                <a:spcPct val="150000"/>
              </a:lnSpc>
              <a:buFont typeface="Arial" panose="020B0604020202020204" pitchFamily="34" charset="0"/>
              <a:buChar char="•"/>
            </a:pPr>
            <a:r>
              <a:rPr lang="en-US" sz="2800" b="1" dirty="0">
                <a:solidFill>
                  <a:schemeClr val="tx1"/>
                </a:solidFill>
              </a:rPr>
              <a:t>telephone calls</a:t>
            </a:r>
          </a:p>
          <a:p>
            <a:pPr algn="just" fontAlgn="base">
              <a:lnSpc>
                <a:spcPct val="150000"/>
              </a:lnSpc>
              <a:buFont typeface="Arial" panose="020B0604020202020204" pitchFamily="34" charset="0"/>
              <a:buChar char="•"/>
            </a:pPr>
            <a:r>
              <a:rPr lang="en-US" sz="2800" b="1" dirty="0">
                <a:solidFill>
                  <a:schemeClr val="tx1"/>
                </a:solidFill>
              </a:rPr>
              <a:t>we are alternately listening and speaking</a:t>
            </a:r>
          </a:p>
          <a:p>
            <a:pPr algn="just" fontAlgn="base">
              <a:lnSpc>
                <a:spcPct val="150000"/>
              </a:lnSpc>
              <a:buFont typeface="Arial" panose="020B0604020202020204" pitchFamily="34" charset="0"/>
              <a:buChar char="•"/>
            </a:pPr>
            <a:r>
              <a:rPr lang="en-US" sz="2800" b="1" dirty="0">
                <a:solidFill>
                  <a:schemeClr val="tx1"/>
                </a:solidFill>
              </a:rPr>
              <a:t>chance to ask for clarification, repetition, or slower speech from our conversation partner.</a:t>
            </a:r>
          </a:p>
          <a:p>
            <a:pPr>
              <a:lnSpc>
                <a:spcPct val="150000"/>
              </a:lnSpc>
            </a:pPr>
            <a:endParaRPr lang="en-US" dirty="0">
              <a:solidFill>
                <a:schemeClr val="tx1"/>
              </a:solidFill>
            </a:endParaRPr>
          </a:p>
        </p:txBody>
      </p:sp>
    </p:spTree>
    <p:extLst>
      <p:ext uri="{BB962C8B-B14F-4D97-AF65-F5344CB8AC3E}">
        <p14:creationId xmlns:p14="http://schemas.microsoft.com/office/powerpoint/2010/main" val="657169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Partially Interactive</a:t>
            </a:r>
            <a:endParaRPr lang="en-US" b="1" dirty="0"/>
          </a:p>
        </p:txBody>
      </p:sp>
      <p:sp>
        <p:nvSpPr>
          <p:cNvPr id="3" name="Content Placeholder 2"/>
          <p:cNvSpPr>
            <a:spLocks noGrp="1"/>
          </p:cNvSpPr>
          <p:nvPr>
            <p:ph idx="1"/>
          </p:nvPr>
        </p:nvSpPr>
        <p:spPr/>
        <p:txBody>
          <a:bodyPr>
            <a:normAutofit fontScale="92500" lnSpcReduction="20000"/>
          </a:bodyPr>
          <a:lstStyle/>
          <a:p>
            <a:pPr lvl="0" algn="just">
              <a:lnSpc>
                <a:spcPct val="150000"/>
              </a:lnSpc>
            </a:pPr>
            <a:r>
              <a:rPr lang="en-US" sz="2800" dirty="0"/>
              <a:t>Some speaking situations are </a:t>
            </a:r>
            <a:r>
              <a:rPr lang="en-US" sz="2800" b="1" dirty="0"/>
              <a:t>partially interactive</a:t>
            </a:r>
            <a:r>
              <a:rPr lang="en-US" sz="2800" dirty="0"/>
              <a:t> such as when giving a speech to a live audience, where the conversation is that the audience does not interrupt the speech. The speaker can see the audience and judge from the expressions on their faces and body language whether or not the audience is being understood.</a:t>
            </a:r>
          </a:p>
          <a:p>
            <a:endParaRPr lang="en-US" dirty="0"/>
          </a:p>
        </p:txBody>
      </p:sp>
    </p:spTree>
    <p:extLst>
      <p:ext uri="{BB962C8B-B14F-4D97-AF65-F5344CB8AC3E}">
        <p14:creationId xmlns:p14="http://schemas.microsoft.com/office/powerpoint/2010/main" val="2795234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Examples</a:t>
            </a:r>
            <a:endParaRPr lang="en-US" b="1" dirty="0"/>
          </a:p>
        </p:txBody>
      </p:sp>
      <p:sp>
        <p:nvSpPr>
          <p:cNvPr id="3" name="Content Placeholder 2"/>
          <p:cNvSpPr>
            <a:spLocks noGrp="1"/>
          </p:cNvSpPr>
          <p:nvPr>
            <p:ph idx="1"/>
          </p:nvPr>
        </p:nvSpPr>
        <p:spPr/>
        <p:txBody>
          <a:bodyPr>
            <a:normAutofit/>
          </a:bodyPr>
          <a:lstStyle/>
          <a:p>
            <a:pPr algn="just" fontAlgn="t">
              <a:lnSpc>
                <a:spcPct val="150000"/>
              </a:lnSpc>
            </a:pPr>
            <a:r>
              <a:rPr lang="en-US" sz="2800" b="1" dirty="0">
                <a:solidFill>
                  <a:schemeClr val="tx1"/>
                </a:solidFill>
              </a:rPr>
              <a:t>Giving a speech to a live audience, where the convention is that the audience does not speak.</a:t>
            </a:r>
            <a:endParaRPr lang="en-US" sz="2800" dirty="0">
              <a:solidFill>
                <a:schemeClr val="tx1"/>
              </a:solidFill>
            </a:endParaRPr>
          </a:p>
          <a:p>
            <a:pPr algn="just" fontAlgn="t">
              <a:lnSpc>
                <a:spcPct val="150000"/>
              </a:lnSpc>
            </a:pPr>
            <a:r>
              <a:rPr lang="en-US" sz="2800" b="1" dirty="0">
                <a:solidFill>
                  <a:schemeClr val="tx1"/>
                </a:solidFill>
              </a:rPr>
              <a:t>The speaker checks comprehension from the audience s’ faces. </a:t>
            </a:r>
            <a:endParaRPr lang="en-US" sz="2800" dirty="0">
              <a:solidFill>
                <a:schemeClr val="tx1"/>
              </a:solidFill>
            </a:endParaRPr>
          </a:p>
          <a:p>
            <a:pPr algn="just">
              <a:lnSpc>
                <a:spcPct val="150000"/>
              </a:lnSpc>
            </a:pPr>
            <a:endParaRPr lang="en-US" sz="2800" dirty="0">
              <a:solidFill>
                <a:schemeClr val="tx1"/>
              </a:solidFill>
            </a:endParaRPr>
          </a:p>
        </p:txBody>
      </p:sp>
    </p:spTree>
    <p:extLst>
      <p:ext uri="{BB962C8B-B14F-4D97-AF65-F5344CB8AC3E}">
        <p14:creationId xmlns:p14="http://schemas.microsoft.com/office/powerpoint/2010/main" val="2421470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Non-Interactive</a:t>
            </a:r>
            <a:endParaRPr lang="en-US" b="1" dirty="0"/>
          </a:p>
        </p:txBody>
      </p:sp>
      <p:sp>
        <p:nvSpPr>
          <p:cNvPr id="3" name="Content Placeholder 2"/>
          <p:cNvSpPr>
            <a:spLocks noGrp="1"/>
          </p:cNvSpPr>
          <p:nvPr>
            <p:ph idx="1"/>
          </p:nvPr>
        </p:nvSpPr>
        <p:spPr/>
        <p:txBody>
          <a:bodyPr>
            <a:normAutofit lnSpcReduction="10000"/>
          </a:bodyPr>
          <a:lstStyle/>
          <a:p>
            <a:pPr lvl="0" algn="just">
              <a:lnSpc>
                <a:spcPct val="150000"/>
              </a:lnSpc>
            </a:pPr>
            <a:r>
              <a:rPr lang="en-US" sz="2800" b="1" dirty="0">
                <a:solidFill>
                  <a:schemeClr val="tx1"/>
                </a:solidFill>
              </a:rPr>
              <a:t>Few speaking situations may be non-interactive such as when recording a speech for a radio broadcast. </a:t>
            </a:r>
            <a:endParaRPr lang="en-US" sz="2800" b="1" dirty="0" smtClean="0">
              <a:solidFill>
                <a:schemeClr val="tx1"/>
              </a:solidFill>
            </a:endParaRPr>
          </a:p>
          <a:p>
            <a:pPr lvl="0" algn="just">
              <a:lnSpc>
                <a:spcPct val="150000"/>
              </a:lnSpc>
            </a:pPr>
            <a:r>
              <a:rPr lang="en-US" sz="2800" b="1" dirty="0" smtClean="0">
                <a:solidFill>
                  <a:schemeClr val="tx1"/>
                </a:solidFill>
              </a:rPr>
              <a:t>Examples:</a:t>
            </a:r>
          </a:p>
          <a:p>
            <a:pPr algn="just" fontAlgn="base">
              <a:buFont typeface="Wingdings" panose="05000000000000000000" pitchFamily="2" charset="2"/>
              <a:buChar char="§"/>
            </a:pPr>
            <a:r>
              <a:rPr lang="en-US" sz="2800" b="1" dirty="0" smtClean="0">
                <a:solidFill>
                  <a:schemeClr val="tx1"/>
                </a:solidFill>
              </a:rPr>
              <a:t>Performing </a:t>
            </a:r>
            <a:r>
              <a:rPr lang="en-US" sz="2800" b="1" dirty="0">
                <a:solidFill>
                  <a:schemeClr val="tx1"/>
                </a:solidFill>
              </a:rPr>
              <a:t>in a play or reciting a poem.</a:t>
            </a:r>
            <a:endParaRPr lang="en-US" sz="2800" dirty="0">
              <a:solidFill>
                <a:schemeClr val="tx1"/>
              </a:solidFill>
            </a:endParaRPr>
          </a:p>
          <a:p>
            <a:pPr algn="just" fontAlgn="base">
              <a:buFont typeface="Wingdings" panose="05000000000000000000" pitchFamily="2" charset="2"/>
              <a:buChar char="§"/>
            </a:pPr>
            <a:r>
              <a:rPr lang="en-US" sz="2800" b="1" dirty="0">
                <a:solidFill>
                  <a:schemeClr val="tx1"/>
                </a:solidFill>
              </a:rPr>
              <a:t>Singing</a:t>
            </a:r>
            <a:endParaRPr lang="en-US" sz="2800" dirty="0">
              <a:solidFill>
                <a:schemeClr val="tx1"/>
              </a:solidFill>
            </a:endParaRPr>
          </a:p>
          <a:p>
            <a:pPr lvl="0">
              <a:lnSpc>
                <a:spcPct val="150000"/>
              </a:lnSpc>
            </a:pPr>
            <a:endParaRPr lang="en-US" dirty="0"/>
          </a:p>
          <a:p>
            <a:pPr>
              <a:lnSpc>
                <a:spcPct val="150000"/>
              </a:lnSpc>
            </a:pPr>
            <a:endParaRPr lang="en-US" dirty="0"/>
          </a:p>
        </p:txBody>
      </p:sp>
    </p:spTree>
    <p:extLst>
      <p:ext uri="{BB962C8B-B14F-4D97-AF65-F5344CB8AC3E}">
        <p14:creationId xmlns:p14="http://schemas.microsoft.com/office/powerpoint/2010/main" val="809499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smtClean="0"/>
              <a:t> </a:t>
            </a:r>
            <a:r>
              <a:rPr lang="en-US" b="1" dirty="0" smtClean="0"/>
              <a:t>What to do before speaking</a:t>
            </a:r>
            <a:endParaRPr lang="en-US" b="1" dirty="0"/>
          </a:p>
        </p:txBody>
      </p:sp>
      <p:sp>
        <p:nvSpPr>
          <p:cNvPr id="3" name="Content Placeholder 2"/>
          <p:cNvSpPr>
            <a:spLocks noGrp="1"/>
          </p:cNvSpPr>
          <p:nvPr>
            <p:ph idx="1"/>
          </p:nvPr>
        </p:nvSpPr>
        <p:spPr/>
        <p:txBody>
          <a:bodyPr>
            <a:normAutofit/>
          </a:bodyPr>
          <a:lstStyle/>
          <a:p>
            <a:pPr algn="just">
              <a:lnSpc>
                <a:spcPct val="150000"/>
              </a:lnSpc>
            </a:pPr>
            <a:r>
              <a:rPr lang="en-US" sz="2800" b="1" dirty="0" smtClean="0">
                <a:solidFill>
                  <a:schemeClr val="tx1"/>
                </a:solidFill>
              </a:rPr>
              <a:t>Be an active listener</a:t>
            </a:r>
          </a:p>
          <a:p>
            <a:pPr algn="just">
              <a:lnSpc>
                <a:spcPct val="150000"/>
              </a:lnSpc>
            </a:pPr>
            <a:r>
              <a:rPr lang="en-US" sz="2800" b="1" dirty="0" smtClean="0">
                <a:solidFill>
                  <a:schemeClr val="tx1"/>
                </a:solidFill>
              </a:rPr>
              <a:t>Be a quick organizer of thoughts</a:t>
            </a:r>
          </a:p>
          <a:p>
            <a:pPr algn="just">
              <a:lnSpc>
                <a:spcPct val="150000"/>
              </a:lnSpc>
            </a:pPr>
            <a:r>
              <a:rPr lang="en-US" sz="2800" b="1" dirty="0" smtClean="0">
                <a:solidFill>
                  <a:schemeClr val="tx1"/>
                </a:solidFill>
              </a:rPr>
              <a:t>Structure your speech in your mind</a:t>
            </a:r>
            <a:endParaRPr lang="en-US" sz="2800" b="1" dirty="0">
              <a:solidFill>
                <a:schemeClr val="tx1"/>
              </a:solidFill>
            </a:endParaRPr>
          </a:p>
        </p:txBody>
      </p:sp>
    </p:spTree>
    <p:extLst>
      <p:ext uri="{BB962C8B-B14F-4D97-AF65-F5344CB8AC3E}">
        <p14:creationId xmlns:p14="http://schemas.microsoft.com/office/powerpoint/2010/main" val="190714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t>
            </a:r>
            <a:r>
              <a:rPr lang="en-US" b="1" dirty="0" smtClean="0"/>
              <a:t> Activities for developing Speaking skills</a:t>
            </a:r>
            <a:endParaRPr lang="en-US" b="1" dirty="0"/>
          </a:p>
        </p:txBody>
      </p:sp>
      <p:sp>
        <p:nvSpPr>
          <p:cNvPr id="3" name="Content Placeholder 2"/>
          <p:cNvSpPr>
            <a:spLocks noGrp="1"/>
          </p:cNvSpPr>
          <p:nvPr>
            <p:ph idx="1"/>
          </p:nvPr>
        </p:nvSpPr>
        <p:spPr/>
        <p:txBody>
          <a:bodyPr>
            <a:normAutofit/>
          </a:bodyPr>
          <a:lstStyle/>
          <a:p>
            <a:pPr algn="just">
              <a:lnSpc>
                <a:spcPct val="150000"/>
              </a:lnSpc>
            </a:pPr>
            <a:r>
              <a:rPr lang="en-US" sz="2800" b="1" dirty="0" smtClean="0">
                <a:solidFill>
                  <a:schemeClr val="tx1"/>
                </a:solidFill>
              </a:rPr>
              <a:t>Short speeches:  Students may be given some essay topics. They must prepare them in verbal </a:t>
            </a:r>
            <a:r>
              <a:rPr lang="en-US" sz="2800" b="1" dirty="0" smtClean="0">
                <a:solidFill>
                  <a:schemeClr val="tx1"/>
                </a:solidFill>
              </a:rPr>
              <a:t>and in </a:t>
            </a:r>
            <a:r>
              <a:rPr lang="en-US" sz="2800" b="1" dirty="0" smtClean="0">
                <a:solidFill>
                  <a:schemeClr val="tx1"/>
                </a:solidFill>
              </a:rPr>
              <a:t>written form </a:t>
            </a:r>
          </a:p>
          <a:p>
            <a:pPr algn="just">
              <a:lnSpc>
                <a:spcPct val="150000"/>
              </a:lnSpc>
            </a:pPr>
            <a:r>
              <a:rPr lang="en-US" sz="2800" b="1" dirty="0" smtClean="0">
                <a:solidFill>
                  <a:schemeClr val="tx1"/>
                </a:solidFill>
              </a:rPr>
              <a:t>Role Play: This is a form of dialogue</a:t>
            </a:r>
          </a:p>
          <a:p>
            <a:pPr algn="just">
              <a:lnSpc>
                <a:spcPct val="150000"/>
              </a:lnSpc>
            </a:pPr>
            <a:r>
              <a:rPr lang="en-US" sz="2800" b="1" dirty="0" smtClean="0">
                <a:solidFill>
                  <a:schemeClr val="tx1"/>
                </a:solidFill>
              </a:rPr>
              <a:t>Discussion: Different topics should be discussed </a:t>
            </a:r>
            <a:endParaRPr lang="en-US" sz="2800" b="1" dirty="0">
              <a:solidFill>
                <a:schemeClr val="tx1"/>
              </a:solidFill>
            </a:endParaRPr>
          </a:p>
        </p:txBody>
      </p:sp>
    </p:spTree>
    <p:extLst>
      <p:ext uri="{BB962C8B-B14F-4D97-AF65-F5344CB8AC3E}">
        <p14:creationId xmlns:p14="http://schemas.microsoft.com/office/powerpoint/2010/main" val="4045439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a:t> </a:t>
            </a:r>
            <a:r>
              <a:rPr lang="en-US" dirty="0" smtClean="0"/>
              <a:t> </a:t>
            </a:r>
            <a:r>
              <a:rPr lang="en-US" b="1" dirty="0" smtClean="0"/>
              <a:t>Improving Speaking Skills</a:t>
            </a:r>
            <a:r>
              <a:rPr lang="en-US" b="1" dirty="0"/>
              <a:t/>
            </a:r>
            <a:br>
              <a:rPr lang="en-US" b="1" dirty="0"/>
            </a:br>
            <a:endParaRPr lang="en-US" b="1" dirty="0"/>
          </a:p>
        </p:txBody>
      </p:sp>
      <p:sp>
        <p:nvSpPr>
          <p:cNvPr id="3" name="Content Placeholder 2"/>
          <p:cNvSpPr>
            <a:spLocks noGrp="1"/>
          </p:cNvSpPr>
          <p:nvPr>
            <p:ph idx="1"/>
          </p:nvPr>
        </p:nvSpPr>
        <p:spPr/>
        <p:txBody>
          <a:bodyPr>
            <a:normAutofit fontScale="85000" lnSpcReduction="20000"/>
          </a:bodyPr>
          <a:lstStyle/>
          <a:p>
            <a:pPr>
              <a:lnSpc>
                <a:spcPct val="150000"/>
              </a:lnSpc>
            </a:pPr>
            <a:r>
              <a:rPr lang="en-US" sz="3000" dirty="0">
                <a:solidFill>
                  <a:schemeClr val="tx1"/>
                </a:solidFill>
              </a:rPr>
              <a:t>S</a:t>
            </a:r>
            <a:r>
              <a:rPr lang="en-US" sz="3000" dirty="0" smtClean="0">
                <a:solidFill>
                  <a:schemeClr val="tx1"/>
                </a:solidFill>
              </a:rPr>
              <a:t>tudies </a:t>
            </a:r>
            <a:r>
              <a:rPr lang="en-US" sz="3000" dirty="0">
                <a:solidFill>
                  <a:schemeClr val="tx1"/>
                </a:solidFill>
              </a:rPr>
              <a:t>show that ability to speaking can be enhanced by improving speaking skills. </a:t>
            </a:r>
            <a:endParaRPr lang="en-US" sz="3000" dirty="0" smtClean="0">
              <a:solidFill>
                <a:schemeClr val="tx1"/>
              </a:solidFill>
            </a:endParaRPr>
          </a:p>
          <a:p>
            <a:pPr>
              <a:lnSpc>
                <a:spcPct val="150000"/>
              </a:lnSpc>
              <a:buFont typeface="Wingdings" panose="05000000000000000000" pitchFamily="2" charset="2"/>
              <a:buChar char="§"/>
            </a:pPr>
            <a:r>
              <a:rPr lang="en-US" sz="3000" b="1" dirty="0" smtClean="0">
                <a:solidFill>
                  <a:schemeClr val="tx1"/>
                </a:solidFill>
              </a:rPr>
              <a:t>Think in English</a:t>
            </a:r>
          </a:p>
          <a:p>
            <a:pPr>
              <a:lnSpc>
                <a:spcPct val="150000"/>
              </a:lnSpc>
              <a:buFont typeface="Wingdings" panose="05000000000000000000" pitchFamily="2" charset="2"/>
              <a:buChar char="§"/>
            </a:pPr>
            <a:r>
              <a:rPr lang="en-US" sz="3000" b="1" dirty="0" smtClean="0">
                <a:solidFill>
                  <a:schemeClr val="tx1"/>
                </a:solidFill>
              </a:rPr>
              <a:t>Talk to Yourself</a:t>
            </a:r>
          </a:p>
          <a:p>
            <a:pPr>
              <a:lnSpc>
                <a:spcPct val="150000"/>
              </a:lnSpc>
              <a:buFont typeface="Wingdings" panose="05000000000000000000" pitchFamily="2" charset="2"/>
              <a:buChar char="§"/>
            </a:pPr>
            <a:r>
              <a:rPr lang="en-US" sz="3000" b="1" dirty="0" smtClean="0">
                <a:solidFill>
                  <a:schemeClr val="tx1"/>
                </a:solidFill>
              </a:rPr>
              <a:t>Use a mirror</a:t>
            </a:r>
          </a:p>
          <a:p>
            <a:pPr>
              <a:lnSpc>
                <a:spcPct val="150000"/>
              </a:lnSpc>
              <a:buFont typeface="Wingdings" panose="05000000000000000000" pitchFamily="2" charset="2"/>
              <a:buChar char="§"/>
            </a:pPr>
            <a:r>
              <a:rPr lang="en-US" sz="3000" b="1" dirty="0" smtClean="0">
                <a:solidFill>
                  <a:schemeClr val="tx1"/>
                </a:solidFill>
              </a:rPr>
              <a:t>Focus on Fluency, not Grammar</a:t>
            </a:r>
          </a:p>
          <a:p>
            <a:pPr>
              <a:lnSpc>
                <a:spcPct val="150000"/>
              </a:lnSpc>
            </a:pPr>
            <a:endParaRPr lang="en-US" dirty="0"/>
          </a:p>
        </p:txBody>
      </p:sp>
    </p:spTree>
    <p:extLst>
      <p:ext uri="{BB962C8B-B14F-4D97-AF65-F5344CB8AC3E}">
        <p14:creationId xmlns:p14="http://schemas.microsoft.com/office/powerpoint/2010/main" val="3387256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a:t>
            </a:r>
            <a:r>
              <a:rPr lang="en-US" b="1" dirty="0" err="1" smtClean="0"/>
              <a:t>Cont</a:t>
            </a:r>
            <a:r>
              <a:rPr lang="en-US" b="1" dirty="0" smtClean="0"/>
              <a:t>…</a:t>
            </a:r>
            <a:endParaRPr lang="en-US" b="1" dirty="0"/>
          </a:p>
        </p:txBody>
      </p:sp>
      <p:sp>
        <p:nvSpPr>
          <p:cNvPr id="3" name="Content Placeholder 2"/>
          <p:cNvSpPr>
            <a:spLocks noGrp="1"/>
          </p:cNvSpPr>
          <p:nvPr>
            <p:ph idx="1"/>
          </p:nvPr>
        </p:nvSpPr>
        <p:spPr/>
        <p:txBody>
          <a:bodyPr>
            <a:normAutofit/>
          </a:bodyPr>
          <a:lstStyle/>
          <a:p>
            <a:pPr algn="just">
              <a:buFont typeface="Wingdings" panose="05000000000000000000" pitchFamily="2" charset="2"/>
              <a:buChar char="§"/>
            </a:pPr>
            <a:r>
              <a:rPr lang="en-US" sz="2800" b="1" dirty="0">
                <a:solidFill>
                  <a:schemeClr val="tx1"/>
                </a:solidFill>
              </a:rPr>
              <a:t>Try some tongue </a:t>
            </a:r>
            <a:r>
              <a:rPr lang="en-US" sz="2800" b="1" dirty="0" smtClean="0">
                <a:solidFill>
                  <a:schemeClr val="tx1"/>
                </a:solidFill>
              </a:rPr>
              <a:t>twister</a:t>
            </a:r>
          </a:p>
          <a:p>
            <a:pPr algn="just">
              <a:buFont typeface="Wingdings" panose="05000000000000000000" pitchFamily="2" charset="2"/>
              <a:buChar char="§"/>
            </a:pPr>
            <a:r>
              <a:rPr lang="en-US" sz="2800" b="1" dirty="0" smtClean="0">
                <a:solidFill>
                  <a:schemeClr val="tx1"/>
                </a:solidFill>
              </a:rPr>
              <a:t>Listen and Repeat</a:t>
            </a:r>
          </a:p>
          <a:p>
            <a:pPr algn="just">
              <a:buFont typeface="Wingdings" panose="05000000000000000000" pitchFamily="2" charset="2"/>
              <a:buChar char="§"/>
            </a:pPr>
            <a:r>
              <a:rPr lang="en-US" sz="2800" b="1" dirty="0" smtClean="0">
                <a:solidFill>
                  <a:schemeClr val="tx1"/>
                </a:solidFill>
              </a:rPr>
              <a:t>Pay attention to stressed sounds</a:t>
            </a:r>
          </a:p>
          <a:p>
            <a:pPr algn="just">
              <a:buFont typeface="Wingdings" panose="05000000000000000000" pitchFamily="2" charset="2"/>
              <a:buChar char="§"/>
            </a:pPr>
            <a:r>
              <a:rPr lang="en-US" sz="2800" b="1" dirty="0" smtClean="0">
                <a:solidFill>
                  <a:schemeClr val="tx1"/>
                </a:solidFill>
              </a:rPr>
              <a:t>Sing along to English Songs</a:t>
            </a:r>
          </a:p>
          <a:p>
            <a:pPr algn="just">
              <a:buFont typeface="Wingdings" panose="05000000000000000000" pitchFamily="2" charset="2"/>
              <a:buChar char="§"/>
            </a:pPr>
            <a:r>
              <a:rPr lang="en-US" sz="2800" b="1" dirty="0" smtClean="0">
                <a:solidFill>
                  <a:schemeClr val="tx1"/>
                </a:solidFill>
              </a:rPr>
              <a:t>Learn word forms with new words</a:t>
            </a:r>
          </a:p>
          <a:p>
            <a:pPr algn="just">
              <a:buFont typeface="Wingdings" panose="05000000000000000000" pitchFamily="2" charset="2"/>
              <a:buChar char="§"/>
            </a:pPr>
            <a:r>
              <a:rPr lang="en-US" sz="2800" b="1" dirty="0" smtClean="0">
                <a:solidFill>
                  <a:schemeClr val="tx1"/>
                </a:solidFill>
              </a:rPr>
              <a:t>Learn phrases, not words</a:t>
            </a:r>
          </a:p>
        </p:txBody>
      </p:sp>
    </p:spTree>
    <p:extLst>
      <p:ext uri="{BB962C8B-B14F-4D97-AF65-F5344CB8AC3E}">
        <p14:creationId xmlns:p14="http://schemas.microsoft.com/office/powerpoint/2010/main" val="2027153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err="1" smtClean="0"/>
              <a:t>Cont</a:t>
            </a:r>
            <a:r>
              <a:rPr lang="en-US" b="1" dirty="0" smtClean="0"/>
              <a:t>… </a:t>
            </a:r>
            <a:endParaRPr lang="en-US" b="1" dirty="0"/>
          </a:p>
        </p:txBody>
      </p:sp>
      <p:sp>
        <p:nvSpPr>
          <p:cNvPr id="3" name="Content Placeholder 2"/>
          <p:cNvSpPr>
            <a:spLocks noGrp="1"/>
          </p:cNvSpPr>
          <p:nvPr>
            <p:ph idx="1"/>
          </p:nvPr>
        </p:nvSpPr>
        <p:spPr/>
        <p:txBody>
          <a:bodyPr>
            <a:normAutofit/>
          </a:bodyPr>
          <a:lstStyle/>
          <a:p>
            <a:pPr algn="just">
              <a:lnSpc>
                <a:spcPct val="150000"/>
              </a:lnSpc>
              <a:buFont typeface="Wingdings" panose="05000000000000000000" pitchFamily="2" charset="2"/>
              <a:buChar char="§"/>
            </a:pPr>
            <a:r>
              <a:rPr lang="en-US" sz="2800" b="1" dirty="0">
                <a:solidFill>
                  <a:schemeClr val="tx1"/>
                </a:solidFill>
              </a:rPr>
              <a:t>Learn your most common sayings</a:t>
            </a:r>
          </a:p>
          <a:p>
            <a:pPr algn="just">
              <a:lnSpc>
                <a:spcPct val="150000"/>
              </a:lnSpc>
              <a:buFont typeface="Wingdings" panose="05000000000000000000" pitchFamily="2" charset="2"/>
              <a:buChar char="§"/>
            </a:pPr>
            <a:r>
              <a:rPr lang="en-US" sz="2800" b="1" dirty="0">
                <a:solidFill>
                  <a:schemeClr val="tx1"/>
                </a:solidFill>
              </a:rPr>
              <a:t>Prepare for specific situation</a:t>
            </a:r>
          </a:p>
          <a:p>
            <a:pPr algn="just">
              <a:lnSpc>
                <a:spcPct val="150000"/>
              </a:lnSpc>
              <a:buFont typeface="Wingdings" panose="05000000000000000000" pitchFamily="2" charset="2"/>
              <a:buChar char="§"/>
            </a:pPr>
            <a:r>
              <a:rPr lang="en-US" sz="2800" b="1" dirty="0">
                <a:solidFill>
                  <a:schemeClr val="tx1"/>
                </a:solidFill>
              </a:rPr>
              <a:t>Relax</a:t>
            </a:r>
          </a:p>
          <a:p>
            <a:pPr algn="just">
              <a:lnSpc>
                <a:spcPct val="150000"/>
              </a:lnSpc>
              <a:buFont typeface="Wingdings" panose="05000000000000000000" pitchFamily="2" charset="2"/>
              <a:buChar char="§"/>
            </a:pPr>
            <a:r>
              <a:rPr lang="en-US" sz="2800" b="1" dirty="0">
                <a:solidFill>
                  <a:schemeClr val="tx1"/>
                </a:solidFill>
              </a:rPr>
              <a:t>Tell a story from your language in English</a:t>
            </a:r>
          </a:p>
          <a:p>
            <a:pPr algn="just"/>
            <a:endParaRPr lang="en-US" sz="2800" dirty="0"/>
          </a:p>
        </p:txBody>
      </p:sp>
    </p:spTree>
    <p:extLst>
      <p:ext uri="{BB962C8B-B14F-4D97-AF65-F5344CB8AC3E}">
        <p14:creationId xmlns:p14="http://schemas.microsoft.com/office/powerpoint/2010/main" val="11479183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Places where you can practice speaking skills</a:t>
            </a:r>
            <a:endParaRPr lang="en-US" b="1" dirty="0"/>
          </a:p>
        </p:txBody>
      </p:sp>
      <p:sp>
        <p:nvSpPr>
          <p:cNvPr id="3" name="Content Placeholder 2"/>
          <p:cNvSpPr>
            <a:spLocks noGrp="1"/>
          </p:cNvSpPr>
          <p:nvPr>
            <p:ph idx="1"/>
          </p:nvPr>
        </p:nvSpPr>
        <p:spPr/>
        <p:txBody>
          <a:bodyPr/>
          <a:lstStyle/>
          <a:p>
            <a:pPr algn="just">
              <a:lnSpc>
                <a:spcPct val="150000"/>
              </a:lnSpc>
            </a:pPr>
            <a:r>
              <a:rPr lang="en-US" sz="2800" b="1" dirty="0" smtClean="0">
                <a:solidFill>
                  <a:schemeClr val="tx1"/>
                </a:solidFill>
              </a:rPr>
              <a:t>At home</a:t>
            </a:r>
          </a:p>
          <a:p>
            <a:pPr algn="just">
              <a:lnSpc>
                <a:spcPct val="150000"/>
              </a:lnSpc>
            </a:pPr>
            <a:r>
              <a:rPr lang="en-US" sz="2800" b="1" dirty="0" smtClean="0">
                <a:solidFill>
                  <a:schemeClr val="tx1"/>
                </a:solidFill>
              </a:rPr>
              <a:t>At educational institutions</a:t>
            </a:r>
          </a:p>
          <a:p>
            <a:pPr algn="just">
              <a:lnSpc>
                <a:spcPct val="150000"/>
              </a:lnSpc>
            </a:pPr>
            <a:r>
              <a:rPr lang="en-US" sz="2800" b="1" dirty="0" smtClean="0">
                <a:solidFill>
                  <a:schemeClr val="tx1"/>
                </a:solidFill>
              </a:rPr>
              <a:t>At your workplace</a:t>
            </a:r>
          </a:p>
          <a:p>
            <a:pPr algn="just">
              <a:lnSpc>
                <a:spcPct val="150000"/>
              </a:lnSpc>
            </a:pPr>
            <a:r>
              <a:rPr lang="en-US" sz="2800" b="1" dirty="0" smtClean="0">
                <a:solidFill>
                  <a:schemeClr val="tx1"/>
                </a:solidFill>
              </a:rPr>
              <a:t>At public places like restaurants, cafés, shopping malls, etc.</a:t>
            </a:r>
          </a:p>
          <a:p>
            <a:pPr>
              <a:lnSpc>
                <a:spcPct val="150000"/>
              </a:lnSpc>
            </a:pPr>
            <a:endParaRPr lang="en-US" b="1" dirty="0">
              <a:solidFill>
                <a:schemeClr val="tx1"/>
              </a:solidFill>
            </a:endParaRPr>
          </a:p>
        </p:txBody>
      </p:sp>
    </p:spTree>
    <p:extLst>
      <p:ext uri="{BB962C8B-B14F-4D97-AF65-F5344CB8AC3E}">
        <p14:creationId xmlns:p14="http://schemas.microsoft.com/office/powerpoint/2010/main" val="3248321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t>
            </a:r>
            <a:r>
              <a:rPr lang="en-US" b="1" dirty="0" smtClean="0"/>
              <a:t>What is Speaking (Meaning)</a:t>
            </a:r>
            <a:endParaRPr lang="en-US" b="1" dirty="0"/>
          </a:p>
        </p:txBody>
      </p:sp>
      <p:sp>
        <p:nvSpPr>
          <p:cNvPr id="3" name="Content Placeholder 2"/>
          <p:cNvSpPr>
            <a:spLocks noGrp="1"/>
          </p:cNvSpPr>
          <p:nvPr>
            <p:ph idx="1"/>
          </p:nvPr>
        </p:nvSpPr>
        <p:spPr/>
        <p:txBody>
          <a:bodyPr>
            <a:normAutofit/>
          </a:bodyPr>
          <a:lstStyle/>
          <a:p>
            <a:pPr>
              <a:lnSpc>
                <a:spcPct val="150000"/>
              </a:lnSpc>
            </a:pPr>
            <a:r>
              <a:rPr lang="en-US" sz="2800" b="1" dirty="0" smtClean="0">
                <a:solidFill>
                  <a:schemeClr val="tx1"/>
                </a:solidFill>
              </a:rPr>
              <a:t>Conveying information verbally</a:t>
            </a:r>
          </a:p>
          <a:p>
            <a:pPr>
              <a:lnSpc>
                <a:spcPct val="150000"/>
              </a:lnSpc>
            </a:pPr>
            <a:r>
              <a:rPr lang="en-US" sz="2800" b="1" dirty="0" smtClean="0">
                <a:solidFill>
                  <a:schemeClr val="tx1"/>
                </a:solidFill>
              </a:rPr>
              <a:t>Expression of thoughts</a:t>
            </a:r>
          </a:p>
          <a:p>
            <a:pPr>
              <a:lnSpc>
                <a:spcPct val="150000"/>
              </a:lnSpc>
            </a:pPr>
            <a:r>
              <a:rPr lang="en-US" sz="2800" b="1" dirty="0" smtClean="0">
                <a:solidFill>
                  <a:schemeClr val="tx1"/>
                </a:solidFill>
              </a:rPr>
              <a:t>Expression of feelings</a:t>
            </a:r>
          </a:p>
          <a:p>
            <a:pPr>
              <a:lnSpc>
                <a:spcPct val="150000"/>
              </a:lnSpc>
            </a:pPr>
            <a:r>
              <a:rPr lang="en-US" sz="2800" b="1" dirty="0" smtClean="0">
                <a:solidFill>
                  <a:schemeClr val="tx1"/>
                </a:solidFill>
              </a:rPr>
              <a:t>Expression of ideas</a:t>
            </a:r>
          </a:p>
          <a:p>
            <a:pPr>
              <a:lnSpc>
                <a:spcPct val="150000"/>
              </a:lnSpc>
            </a:pPr>
            <a:endParaRPr lang="en-US" b="1" dirty="0">
              <a:solidFill>
                <a:schemeClr val="tx1"/>
              </a:solidFill>
            </a:endParaRPr>
          </a:p>
        </p:txBody>
      </p:sp>
    </p:spTree>
    <p:extLst>
      <p:ext uri="{BB962C8B-B14F-4D97-AF65-F5344CB8AC3E}">
        <p14:creationId xmlns:p14="http://schemas.microsoft.com/office/powerpoint/2010/main" val="15013517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b="1" dirty="0"/>
          </a:p>
        </p:txBody>
      </p:sp>
      <p:sp>
        <p:nvSpPr>
          <p:cNvPr id="3" name="Content Placeholder 2"/>
          <p:cNvSpPr>
            <a:spLocks noGrp="1"/>
          </p:cNvSpPr>
          <p:nvPr>
            <p:ph idx="1"/>
          </p:nvPr>
        </p:nvSpPr>
        <p:spPr/>
        <p:txBody>
          <a:bodyPr>
            <a:normAutofit/>
          </a:bodyPr>
          <a:lstStyle/>
          <a:p>
            <a:pPr marL="0" indent="0">
              <a:buNone/>
            </a:pPr>
            <a:r>
              <a:rPr lang="en-US" sz="4000" b="1" dirty="0" smtClean="0"/>
              <a:t>        </a:t>
            </a:r>
          </a:p>
          <a:p>
            <a:pPr marL="0" indent="0">
              <a:buNone/>
            </a:pPr>
            <a:r>
              <a:rPr lang="en-US" sz="4000" b="1" dirty="0"/>
              <a:t> </a:t>
            </a:r>
            <a:r>
              <a:rPr lang="en-US" sz="4000" b="1" dirty="0" smtClean="0"/>
              <a:t>                 </a:t>
            </a:r>
          </a:p>
          <a:p>
            <a:pPr marL="0" indent="0">
              <a:buNone/>
            </a:pPr>
            <a:r>
              <a:rPr lang="en-US" sz="4000" b="1" dirty="0">
                <a:solidFill>
                  <a:schemeClr val="tx1"/>
                </a:solidFill>
              </a:rPr>
              <a:t> </a:t>
            </a:r>
            <a:r>
              <a:rPr lang="en-US" sz="4000" b="1" dirty="0" smtClean="0">
                <a:solidFill>
                  <a:schemeClr val="tx1"/>
                </a:solidFill>
              </a:rPr>
              <a:t>                  Thank you</a:t>
            </a:r>
            <a:endParaRPr lang="en-US" sz="4000" b="1" dirty="0">
              <a:solidFill>
                <a:schemeClr val="tx1"/>
              </a:solidFill>
            </a:endParaRPr>
          </a:p>
        </p:txBody>
      </p:sp>
    </p:spTree>
    <p:extLst>
      <p:ext uri="{BB962C8B-B14F-4D97-AF65-F5344CB8AC3E}">
        <p14:creationId xmlns:p14="http://schemas.microsoft.com/office/powerpoint/2010/main" val="1060865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b="1" dirty="0" smtClean="0"/>
              <a:t>What is Speaking (Definition)</a:t>
            </a:r>
            <a:endParaRPr lang="en-US" b="1" dirty="0"/>
          </a:p>
        </p:txBody>
      </p:sp>
      <p:sp>
        <p:nvSpPr>
          <p:cNvPr id="3" name="Content Placeholder 2"/>
          <p:cNvSpPr>
            <a:spLocks noGrp="1"/>
          </p:cNvSpPr>
          <p:nvPr>
            <p:ph idx="1"/>
          </p:nvPr>
        </p:nvSpPr>
        <p:spPr/>
        <p:txBody>
          <a:bodyPr/>
          <a:lstStyle/>
          <a:p>
            <a:pPr algn="just">
              <a:lnSpc>
                <a:spcPct val="150000"/>
              </a:lnSpc>
            </a:pPr>
            <a:r>
              <a:rPr lang="en-US" sz="2800" b="1" dirty="0">
                <a:solidFill>
                  <a:schemeClr val="tx1"/>
                </a:solidFill>
              </a:rPr>
              <a:t>Speaking is an act of making vocal sounds. We can say that speaking means to converse, or expressing one’s thoughts and feelings in spoken language. To speak often implies conveying information. </a:t>
            </a:r>
          </a:p>
          <a:p>
            <a:pPr algn="just">
              <a:lnSpc>
                <a:spcPct val="150000"/>
              </a:lnSpc>
            </a:pPr>
            <a:endParaRPr lang="en-US" sz="2800" b="1" dirty="0">
              <a:solidFill>
                <a:schemeClr val="tx1"/>
              </a:solidFill>
            </a:endParaRPr>
          </a:p>
          <a:p>
            <a:endParaRPr lang="en-US" dirty="0"/>
          </a:p>
        </p:txBody>
      </p:sp>
    </p:spTree>
    <p:extLst>
      <p:ext uri="{BB962C8B-B14F-4D97-AF65-F5344CB8AC3E}">
        <p14:creationId xmlns:p14="http://schemas.microsoft.com/office/powerpoint/2010/main" val="1787268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What are speaking skills</a:t>
            </a:r>
            <a:endParaRPr lang="en-US" b="1" dirty="0"/>
          </a:p>
        </p:txBody>
      </p:sp>
      <p:sp>
        <p:nvSpPr>
          <p:cNvPr id="3" name="Content Placeholder 2"/>
          <p:cNvSpPr>
            <a:spLocks noGrp="1"/>
          </p:cNvSpPr>
          <p:nvPr>
            <p:ph idx="1"/>
          </p:nvPr>
        </p:nvSpPr>
        <p:spPr/>
        <p:txBody>
          <a:bodyPr>
            <a:normAutofit/>
          </a:bodyPr>
          <a:lstStyle/>
          <a:p>
            <a:pPr algn="just">
              <a:lnSpc>
                <a:spcPct val="150000"/>
              </a:lnSpc>
              <a:buFont typeface="Wingdings" panose="05000000000000000000" pitchFamily="2" charset="2"/>
              <a:buChar char="Ø"/>
            </a:pPr>
            <a:r>
              <a:rPr lang="en-US" sz="2800" b="1" dirty="0" smtClean="0">
                <a:solidFill>
                  <a:schemeClr val="tx1"/>
                </a:solidFill>
              </a:rPr>
              <a:t>Ability to convey one’s message or information verbally in a proper and suitable manner</a:t>
            </a:r>
          </a:p>
          <a:p>
            <a:pPr algn="just">
              <a:lnSpc>
                <a:spcPct val="150000"/>
              </a:lnSpc>
              <a:buFont typeface="Wingdings" panose="05000000000000000000" pitchFamily="2" charset="2"/>
              <a:buChar char="Ø"/>
            </a:pPr>
            <a:r>
              <a:rPr lang="en-US" sz="2800" b="1" dirty="0" smtClean="0">
                <a:solidFill>
                  <a:schemeClr val="tx1"/>
                </a:solidFill>
              </a:rPr>
              <a:t>Ability to express clearly in front of others</a:t>
            </a:r>
          </a:p>
          <a:p>
            <a:pPr algn="just">
              <a:lnSpc>
                <a:spcPct val="150000"/>
              </a:lnSpc>
            </a:pPr>
            <a:r>
              <a:rPr lang="en-US" sz="2800" b="1" dirty="0">
                <a:solidFill>
                  <a:schemeClr val="tx1"/>
                </a:solidFill>
              </a:rPr>
              <a:t>Speaking skills are the skills that give us the ability to communicate effectively</a:t>
            </a:r>
          </a:p>
        </p:txBody>
      </p:sp>
    </p:spTree>
    <p:extLst>
      <p:ext uri="{BB962C8B-B14F-4D97-AF65-F5344CB8AC3E}">
        <p14:creationId xmlns:p14="http://schemas.microsoft.com/office/powerpoint/2010/main" val="2648299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Speaking </a:t>
            </a:r>
            <a:r>
              <a:rPr lang="en-US" b="1" dirty="0"/>
              <a:t>Skills</a:t>
            </a:r>
            <a:endParaRPr lang="en-US" dirty="0"/>
          </a:p>
        </p:txBody>
      </p:sp>
      <p:sp>
        <p:nvSpPr>
          <p:cNvPr id="3" name="Content Placeholder 2"/>
          <p:cNvSpPr>
            <a:spLocks noGrp="1"/>
          </p:cNvSpPr>
          <p:nvPr>
            <p:ph idx="1"/>
          </p:nvPr>
        </p:nvSpPr>
        <p:spPr/>
        <p:txBody>
          <a:bodyPr>
            <a:normAutofit lnSpcReduction="10000"/>
          </a:bodyPr>
          <a:lstStyle/>
          <a:p>
            <a:pPr marL="0" lvl="0" indent="0">
              <a:lnSpc>
                <a:spcPct val="150000"/>
              </a:lnSpc>
              <a:buNone/>
            </a:pPr>
            <a:endParaRPr lang="en-US" b="1" dirty="0">
              <a:solidFill>
                <a:schemeClr val="tx1"/>
              </a:solidFill>
            </a:endParaRPr>
          </a:p>
          <a:p>
            <a:pPr lvl="0" algn="just">
              <a:lnSpc>
                <a:spcPct val="150000"/>
              </a:lnSpc>
            </a:pPr>
            <a:r>
              <a:rPr lang="en-US" sz="2800" b="1" dirty="0">
                <a:solidFill>
                  <a:schemeClr val="tx1"/>
                </a:solidFill>
              </a:rPr>
              <a:t>Those skills allow the speaker to convey his message in thoughtful and convincing manner.</a:t>
            </a:r>
          </a:p>
          <a:p>
            <a:pPr lvl="0" algn="just">
              <a:lnSpc>
                <a:spcPct val="150000"/>
              </a:lnSpc>
            </a:pPr>
            <a:r>
              <a:rPr lang="en-US" sz="2800" b="1" dirty="0">
                <a:solidFill>
                  <a:schemeClr val="tx1"/>
                </a:solidFill>
              </a:rPr>
              <a:t>Speaking skills also help to assure that one will not be misunderstood by those who are listening</a:t>
            </a:r>
            <a:r>
              <a:rPr lang="en-US" sz="2800" b="1" dirty="0" smtClean="0">
                <a:solidFill>
                  <a:schemeClr val="tx1"/>
                </a:solidFill>
              </a:rPr>
              <a:t>.</a:t>
            </a:r>
          </a:p>
          <a:p>
            <a:endParaRPr lang="en-US" dirty="0"/>
          </a:p>
        </p:txBody>
      </p:sp>
    </p:spTree>
    <p:extLst>
      <p:ext uri="{BB962C8B-B14F-4D97-AF65-F5344CB8AC3E}">
        <p14:creationId xmlns:p14="http://schemas.microsoft.com/office/powerpoint/2010/main" val="3142772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              </a:t>
            </a:r>
            <a:r>
              <a:rPr lang="en-US" b="1" dirty="0" err="1" smtClean="0"/>
              <a:t>Cont</a:t>
            </a:r>
            <a:r>
              <a:rPr lang="en-US" b="1" dirty="0" smtClean="0"/>
              <a:t>…</a:t>
            </a:r>
            <a:endParaRPr lang="en-US" b="1" dirty="0"/>
          </a:p>
        </p:txBody>
      </p:sp>
      <p:sp>
        <p:nvSpPr>
          <p:cNvPr id="3" name="Content Placeholder 2"/>
          <p:cNvSpPr>
            <a:spLocks noGrp="1"/>
          </p:cNvSpPr>
          <p:nvPr>
            <p:ph idx="1"/>
          </p:nvPr>
        </p:nvSpPr>
        <p:spPr/>
        <p:txBody>
          <a:bodyPr>
            <a:normAutofit/>
          </a:bodyPr>
          <a:lstStyle/>
          <a:p>
            <a:pPr lvl="0" algn="just">
              <a:lnSpc>
                <a:spcPct val="150000"/>
              </a:lnSpc>
            </a:pPr>
            <a:r>
              <a:rPr lang="en-US" sz="2800" b="1" dirty="0">
                <a:solidFill>
                  <a:schemeClr val="tx1"/>
                </a:solidFill>
              </a:rPr>
              <a:t>Good speaking skills is the act of generating words that can be understood by listeners. A good speaker is clear and informative. </a:t>
            </a:r>
          </a:p>
          <a:p>
            <a:pPr algn="just">
              <a:lnSpc>
                <a:spcPct val="150000"/>
              </a:lnSpc>
            </a:pPr>
            <a:endParaRPr lang="en-US" sz="2800" dirty="0"/>
          </a:p>
        </p:txBody>
      </p:sp>
    </p:spTree>
    <p:extLst>
      <p:ext uri="{BB962C8B-B14F-4D97-AF65-F5344CB8AC3E}">
        <p14:creationId xmlns:p14="http://schemas.microsoft.com/office/powerpoint/2010/main" val="3425870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Speaking </a:t>
            </a:r>
            <a:r>
              <a:rPr lang="en-US" b="1" dirty="0"/>
              <a:t>Situations</a:t>
            </a:r>
            <a:endParaRPr lang="en-US" dirty="0"/>
          </a:p>
        </p:txBody>
      </p:sp>
      <p:sp>
        <p:nvSpPr>
          <p:cNvPr id="3" name="Content Placeholder 2"/>
          <p:cNvSpPr>
            <a:spLocks noGrp="1"/>
          </p:cNvSpPr>
          <p:nvPr>
            <p:ph idx="1"/>
          </p:nvPr>
        </p:nvSpPr>
        <p:spPr/>
        <p:txBody>
          <a:bodyPr/>
          <a:lstStyle/>
          <a:p>
            <a:pPr algn="just">
              <a:lnSpc>
                <a:spcPct val="150000"/>
              </a:lnSpc>
            </a:pPr>
            <a:r>
              <a:rPr lang="en-US" sz="2800" b="1" dirty="0">
                <a:solidFill>
                  <a:schemeClr val="tx1"/>
                </a:solidFill>
              </a:rPr>
              <a:t>Speaking is the productive skill in the oral mode. There are three kinds of speaking situations:</a:t>
            </a:r>
          </a:p>
          <a:p>
            <a:pPr lvl="0" algn="just">
              <a:lnSpc>
                <a:spcPct val="150000"/>
              </a:lnSpc>
            </a:pPr>
            <a:r>
              <a:rPr lang="en-US" sz="2800" b="1" dirty="0">
                <a:solidFill>
                  <a:schemeClr val="tx1"/>
                </a:solidFill>
              </a:rPr>
              <a:t>Interactive</a:t>
            </a:r>
          </a:p>
          <a:p>
            <a:pPr lvl="0" algn="just">
              <a:lnSpc>
                <a:spcPct val="150000"/>
              </a:lnSpc>
            </a:pPr>
            <a:r>
              <a:rPr lang="en-US" sz="2800" b="1" dirty="0">
                <a:solidFill>
                  <a:schemeClr val="tx1"/>
                </a:solidFill>
              </a:rPr>
              <a:t>Partially interactive</a:t>
            </a:r>
          </a:p>
          <a:p>
            <a:pPr lvl="0" algn="just">
              <a:lnSpc>
                <a:spcPct val="150000"/>
              </a:lnSpc>
            </a:pPr>
            <a:r>
              <a:rPr lang="en-US" sz="2800" b="1" dirty="0">
                <a:solidFill>
                  <a:schemeClr val="tx1"/>
                </a:solidFill>
              </a:rPr>
              <a:t>Non-interactive</a:t>
            </a:r>
          </a:p>
          <a:p>
            <a:endParaRPr lang="en-US" b="1" dirty="0"/>
          </a:p>
        </p:txBody>
      </p:sp>
    </p:spTree>
    <p:extLst>
      <p:ext uri="{BB962C8B-B14F-4D97-AF65-F5344CB8AC3E}">
        <p14:creationId xmlns:p14="http://schemas.microsoft.com/office/powerpoint/2010/main" val="31532276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         </a:t>
            </a:r>
            <a:br>
              <a:rPr lang="en-US" b="1" dirty="0" smtClean="0">
                <a:solidFill>
                  <a:schemeClr val="tx1"/>
                </a:solidFill>
              </a:rPr>
            </a:br>
            <a:r>
              <a:rPr lang="en-US" b="1" dirty="0">
                <a:solidFill>
                  <a:schemeClr val="tx1"/>
                </a:solidFill>
              </a:rPr>
              <a:t> </a:t>
            </a:r>
            <a:r>
              <a:rPr lang="en-US" b="1" dirty="0" smtClean="0">
                <a:solidFill>
                  <a:schemeClr val="tx1"/>
                </a:solidFill>
              </a:rPr>
              <a:t>   Interactive </a:t>
            </a:r>
            <a:r>
              <a:rPr lang="en-US" b="1" dirty="0">
                <a:solidFill>
                  <a:schemeClr val="tx1"/>
                </a:solidFill>
              </a:rPr>
              <a:t>speaking</a:t>
            </a:r>
            <a:endParaRPr lang="en-US" dirty="0"/>
          </a:p>
        </p:txBody>
      </p:sp>
      <p:sp>
        <p:nvSpPr>
          <p:cNvPr id="3" name="Content Placeholder 2"/>
          <p:cNvSpPr>
            <a:spLocks noGrp="1"/>
          </p:cNvSpPr>
          <p:nvPr>
            <p:ph idx="1"/>
          </p:nvPr>
        </p:nvSpPr>
        <p:spPr>
          <a:xfrm>
            <a:off x="2589212" y="2172237"/>
            <a:ext cx="8915400" cy="3777622"/>
          </a:xfrm>
        </p:spPr>
        <p:txBody>
          <a:bodyPr>
            <a:noAutofit/>
          </a:bodyPr>
          <a:lstStyle/>
          <a:p>
            <a:pPr lvl="0" algn="just">
              <a:lnSpc>
                <a:spcPct val="150000"/>
              </a:lnSpc>
            </a:pPr>
            <a:r>
              <a:rPr lang="en-US" sz="2800" b="1" dirty="0">
                <a:solidFill>
                  <a:schemeClr val="tx1"/>
                </a:solidFill>
              </a:rPr>
              <a:t>Interactive speaking situations include face-to-face conversations and telephones calls, in which we are alternatively listening and speaking, and in which we have a chance for clarification, repetition, or slower speech from our conversational partner. </a:t>
            </a:r>
            <a:endParaRPr lang="en-US" sz="2800" b="1" dirty="0"/>
          </a:p>
        </p:txBody>
      </p:sp>
    </p:spTree>
    <p:extLst>
      <p:ext uri="{BB962C8B-B14F-4D97-AF65-F5344CB8AC3E}">
        <p14:creationId xmlns:p14="http://schemas.microsoft.com/office/powerpoint/2010/main" val="1380157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r>
            <a:br>
              <a:rPr lang="en-US" b="1" dirty="0" smtClean="0"/>
            </a:br>
            <a:r>
              <a:rPr lang="en-US" b="1" dirty="0"/>
              <a:t> </a:t>
            </a:r>
            <a:r>
              <a:rPr lang="en-US" b="1" dirty="0" smtClean="0"/>
              <a:t>    </a:t>
            </a:r>
            <a:r>
              <a:rPr lang="en-US" b="1" dirty="0" err="1" smtClean="0"/>
              <a:t>Cont</a:t>
            </a:r>
            <a:r>
              <a:rPr lang="en-US" b="1" dirty="0" smtClean="0"/>
              <a:t>…</a:t>
            </a:r>
            <a:endParaRPr lang="en-US" b="1" dirty="0"/>
          </a:p>
        </p:txBody>
      </p:sp>
      <p:sp>
        <p:nvSpPr>
          <p:cNvPr id="3" name="Content Placeholder 2"/>
          <p:cNvSpPr>
            <a:spLocks noGrp="1"/>
          </p:cNvSpPr>
          <p:nvPr>
            <p:ph idx="1"/>
          </p:nvPr>
        </p:nvSpPr>
        <p:spPr/>
        <p:txBody>
          <a:bodyPr>
            <a:normAutofit/>
          </a:bodyPr>
          <a:lstStyle/>
          <a:p>
            <a:pPr lvl="0" algn="just">
              <a:lnSpc>
                <a:spcPct val="150000"/>
              </a:lnSpc>
            </a:pPr>
            <a:r>
              <a:rPr lang="en-US" sz="2800" b="1" dirty="0">
                <a:solidFill>
                  <a:schemeClr val="tx1"/>
                </a:solidFill>
              </a:rPr>
              <a:t>Face-to-face communication includes meetings, lectures, conferences, interviews</a:t>
            </a:r>
            <a:r>
              <a:rPr lang="en-US" sz="2800" b="1" dirty="0" smtClean="0">
                <a:solidFill>
                  <a:schemeClr val="tx1"/>
                </a:solidFill>
              </a:rPr>
              <a:t>, seminars, workshops, </a:t>
            </a:r>
            <a:r>
              <a:rPr lang="en-US" sz="2800" b="1" dirty="0">
                <a:solidFill>
                  <a:schemeClr val="tx1"/>
                </a:solidFill>
              </a:rPr>
              <a:t>etc.</a:t>
            </a:r>
          </a:p>
          <a:p>
            <a:pPr algn="just">
              <a:lnSpc>
                <a:spcPct val="150000"/>
              </a:lnSpc>
            </a:pPr>
            <a:endParaRPr lang="en-US" sz="2800" b="1" dirty="0"/>
          </a:p>
          <a:p>
            <a:endParaRPr lang="en-US" sz="2800" b="1" dirty="0"/>
          </a:p>
        </p:txBody>
      </p:sp>
    </p:spTree>
    <p:extLst>
      <p:ext uri="{BB962C8B-B14F-4D97-AF65-F5344CB8AC3E}">
        <p14:creationId xmlns:p14="http://schemas.microsoft.com/office/powerpoint/2010/main" val="353665057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135</TotalTime>
  <Words>540</Words>
  <Application>Microsoft Office PowerPoint</Application>
  <PresentationFormat>Widescreen</PresentationFormat>
  <Paragraphs>77</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Century Gothic</vt:lpstr>
      <vt:lpstr>Wingdings</vt:lpstr>
      <vt:lpstr>Wingdings 3</vt:lpstr>
      <vt:lpstr>Wisp</vt:lpstr>
      <vt:lpstr>Speaking and Speaking Skills</vt:lpstr>
      <vt:lpstr>  What is Speaking (Meaning)</vt:lpstr>
      <vt:lpstr>     What is Speaking (Definition)</vt:lpstr>
      <vt:lpstr>       What are speaking skills</vt:lpstr>
      <vt:lpstr>                  Speaking Skills</vt:lpstr>
      <vt:lpstr>              Cont…</vt:lpstr>
      <vt:lpstr>           Speaking Situations</vt:lpstr>
      <vt:lpstr>              Interactive speaking</vt:lpstr>
      <vt:lpstr>      Cont…</vt:lpstr>
      <vt:lpstr>        Interactive (Examples)</vt:lpstr>
      <vt:lpstr>            Partially Interactive</vt:lpstr>
      <vt:lpstr>              Examples</vt:lpstr>
      <vt:lpstr>           Non-Interactive</vt:lpstr>
      <vt:lpstr>   What to do before speaking</vt:lpstr>
      <vt:lpstr>   Activities for developing Speaking skills</vt:lpstr>
      <vt:lpstr>     Improving Speaking Skills </vt:lpstr>
      <vt:lpstr>                        Cont…</vt:lpstr>
      <vt:lpstr>            Cont… </vt:lpstr>
      <vt:lpstr>Places where you can practice speaking skills</vt:lpstr>
      <vt:lpstr>   </vt:lpstr>
    </vt:vector>
  </TitlesOfParts>
  <Company>PANWAR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Speaking Skills</dc:title>
  <dc:creator>Latiba</dc:creator>
  <cp:lastModifiedBy>Latiba</cp:lastModifiedBy>
  <cp:revision>32</cp:revision>
  <dcterms:created xsi:type="dcterms:W3CDTF">2018-10-15T16:10:10Z</dcterms:created>
  <dcterms:modified xsi:type="dcterms:W3CDTF">2018-10-17T01:44:46Z</dcterms:modified>
</cp:coreProperties>
</file>